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16"/>
  </p:notesMasterIdLst>
  <p:sldIdLst>
    <p:sldId id="256" r:id="rId2"/>
    <p:sldId id="263" r:id="rId3"/>
    <p:sldId id="258" r:id="rId4"/>
    <p:sldId id="286" r:id="rId5"/>
    <p:sldId id="261" r:id="rId6"/>
    <p:sldId id="260" r:id="rId7"/>
    <p:sldId id="265" r:id="rId8"/>
    <p:sldId id="268" r:id="rId9"/>
    <p:sldId id="282" r:id="rId10"/>
    <p:sldId id="275" r:id="rId11"/>
    <p:sldId id="274" r:id="rId12"/>
    <p:sldId id="273" r:id="rId13"/>
    <p:sldId id="284" r:id="rId14"/>
    <p:sldId id="288" r:id="rId15"/>
  </p:sldIdLst>
  <p:sldSz cx="1008062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11"/>
  </p:normalViewPr>
  <p:slideViewPr>
    <p:cSldViewPr snapToGrid="0" snapToObjects="1">
      <p:cViewPr varScale="1">
        <p:scale>
          <a:sx n="99" d="100"/>
          <a:sy n="99" d="100"/>
        </p:scale>
        <p:origin x="1656" y="9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8A79E-587D-DE45-AD38-5EC9B009F0AE}" type="datetimeFigureOut">
              <a:rPr lang="nl-NL" smtClean="0"/>
              <a:pPr/>
              <a:t>16-7-2018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D3DBE-34AF-2D4B-B74E-A24705B6302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404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D3DBE-34AF-2D4B-B74E-A24705B63023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469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6853" y="0"/>
            <a:ext cx="8316516" cy="33598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052" y="3527848"/>
            <a:ext cx="8316516" cy="1679928"/>
          </a:xfrm>
        </p:spPr>
        <p:txBody>
          <a:bodyPr>
            <a:noAutofit/>
          </a:bodyPr>
          <a:lstStyle>
            <a:lvl1pPr>
              <a:defRPr sz="8800"/>
            </a:lvl1pPr>
          </a:lstStyle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052" y="5207776"/>
            <a:ext cx="7560469" cy="109195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100">
                <a:solidFill>
                  <a:schemeClr val="tx2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56853" y="6803707"/>
            <a:ext cx="8316516" cy="302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8062" y="755967"/>
            <a:ext cx="7980495" cy="4283816"/>
          </a:xfrm>
        </p:spPr>
        <p:txBody>
          <a:bodyPr vert="eaVert" anchor="t" anchorCtr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0052" y="755969"/>
            <a:ext cx="2016125" cy="5963743"/>
          </a:xfrm>
        </p:spPr>
        <p:txBody>
          <a:bodyPr vert="eaVert"/>
          <a:lstStyle/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6177" y="755969"/>
            <a:ext cx="6300391" cy="5375769"/>
          </a:xfrm>
        </p:spPr>
        <p:txBody>
          <a:bodyPr vert="eaVert" anchor="t" anchorCtr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6853" y="0"/>
            <a:ext cx="8316516" cy="33598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2" y="3611845"/>
            <a:ext cx="8316516" cy="1847921"/>
          </a:xfrm>
        </p:spPr>
        <p:txBody>
          <a:bodyPr anchor="b" anchorCtr="0"/>
          <a:lstStyle>
            <a:lvl1pPr algn="l">
              <a:defRPr sz="6000" b="0" cap="all"/>
            </a:lvl1pPr>
          </a:lstStyle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5459765"/>
            <a:ext cx="7560469" cy="100795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56853" y="6803707"/>
            <a:ext cx="8316516" cy="302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52" y="671972"/>
            <a:ext cx="4032250" cy="415278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671972"/>
            <a:ext cx="4032250" cy="415278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92" y="671971"/>
            <a:ext cx="4032250" cy="705219"/>
          </a:xfrm>
        </p:spPr>
        <p:txBody>
          <a:bodyPr anchor="b">
            <a:noAutofit/>
          </a:bodyPr>
          <a:lstStyle>
            <a:lvl1pPr marL="0" indent="0">
              <a:buNone/>
              <a:defRPr sz="3100" b="0">
                <a:latin typeface="+mj-lt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92" y="1465267"/>
            <a:ext cx="4032250" cy="3359856"/>
          </a:xfrm>
        </p:spPr>
        <p:txBody>
          <a:bodyPr anchor="t" anchorCtr="0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958" y="671971"/>
            <a:ext cx="4032250" cy="705219"/>
          </a:xfrm>
        </p:spPr>
        <p:txBody>
          <a:bodyPr anchor="b">
            <a:noAutofit/>
          </a:bodyPr>
          <a:lstStyle>
            <a:lvl1pPr marL="0" indent="0">
              <a:buNone/>
              <a:defRPr sz="3100" b="0">
                <a:latin typeface="+mj-lt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958" y="1465267"/>
            <a:ext cx="4032250" cy="3359856"/>
          </a:xfrm>
        </p:spPr>
        <p:txBody>
          <a:bodyPr anchor="t" anchorCtr="0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7/16/2018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836692" y="1377190"/>
            <a:ext cx="4032250" cy="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20958" y="1377190"/>
            <a:ext cx="4032250" cy="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7/16/2018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7/16/2018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2" y="5039783"/>
            <a:ext cx="7479824" cy="1763924"/>
          </a:xfrm>
        </p:spPr>
        <p:txBody>
          <a:bodyPr anchor="b">
            <a:normAutofit/>
          </a:bodyPr>
          <a:lstStyle>
            <a:lvl1pPr algn="l">
              <a:defRPr sz="6000" b="0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972" y="503979"/>
            <a:ext cx="5065596" cy="453580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4" y="503978"/>
            <a:ext cx="2947521" cy="4535805"/>
          </a:xfrm>
        </p:spPr>
        <p:txBody>
          <a:bodyPr>
            <a:normAutofit/>
          </a:bodyPr>
          <a:lstStyle>
            <a:lvl1pPr marL="0" indent="0">
              <a:buNone/>
              <a:defRPr sz="2300">
                <a:solidFill>
                  <a:schemeClr val="tx2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849211" y="2771881"/>
            <a:ext cx="4199819" cy="175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92" y="5039783"/>
            <a:ext cx="7479824" cy="1763924"/>
          </a:xfrm>
        </p:spPr>
        <p:txBody>
          <a:bodyPr anchor="b">
            <a:normAutofit/>
          </a:bodyPr>
          <a:lstStyle>
            <a:lvl1pPr algn="l">
              <a:defRPr sz="6000" b="0"/>
            </a:lvl1pPr>
          </a:lstStyle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6853" y="503978"/>
            <a:ext cx="8316516" cy="3191863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nl-NL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7498" y="3863834"/>
            <a:ext cx="8148505" cy="88721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0052" y="5039783"/>
            <a:ext cx="7476464" cy="1763924"/>
          </a:xfrm>
          <a:prstGeom prst="rect">
            <a:avLst/>
          </a:prstGeom>
        </p:spPr>
        <p:txBody>
          <a:bodyPr vert="horz" lIns="100794" tIns="50397" rIns="100794" bIns="50397" rtlCol="0" anchor="b" anchorCtr="0">
            <a:normAutofit/>
          </a:bodyPr>
          <a:lstStyle/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755967"/>
            <a:ext cx="8316516" cy="4283816"/>
          </a:xfrm>
          <a:prstGeom prst="rect">
            <a:avLst/>
          </a:prstGeom>
        </p:spPr>
        <p:txBody>
          <a:bodyPr vert="horz" lIns="100794" tIns="50397" rIns="100794" bIns="50397" rtlCol="0" anchor="ctr" anchorCtr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8427" y="6844026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0052" y="6844026"/>
            <a:ext cx="5373102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0521" y="6269491"/>
            <a:ext cx="840052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2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56853" y="0"/>
            <a:ext cx="8316516" cy="4199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6853" y="6803707"/>
            <a:ext cx="8316516" cy="302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1007943" rtl="0" eaLnBrk="1" latinLnBrk="0" hangingPunct="1">
        <a:spcBef>
          <a:spcPct val="0"/>
        </a:spcBef>
        <a:buNone/>
        <a:defRPr sz="60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83" indent="-302383" algn="l" defTabSz="100794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655163" indent="-302383" algn="l" defTabSz="100794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57546" indent="-251986" algn="l" defTabSz="100794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259929" indent="-251986" algn="l" defTabSz="100794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511915" indent="-251986" algn="l" defTabSz="100794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14298" indent="-251986" algn="l" defTabSz="100794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096522" indent="-251986" algn="l" defTabSz="100794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063" indent="-251986" algn="l" defTabSz="100794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721446" indent="-251986" algn="l" defTabSz="100794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504000" y="479568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nl-NL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Leed </a:t>
            </a:r>
            <a:r>
              <a:rPr lang="nl-NL" sz="4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Vermarkt</a:t>
            </a:r>
            <a:endParaRPr lang="nl-NL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360" algn="ctr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nl-N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Hoe </a:t>
            </a:r>
            <a:r>
              <a:rPr lang="nl-NL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verdien je geld aan mensen zonder geld?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5578" y="5033081"/>
            <a:ext cx="3810000" cy="124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313" y="5055696"/>
            <a:ext cx="4545563" cy="1221986"/>
          </a:xfrm>
          <a:prstGeom prst="rect">
            <a:avLst/>
          </a:prstGeom>
        </p:spPr>
      </p:pic>
      <p:pic>
        <p:nvPicPr>
          <p:cNvPr id="5" name="Picture 4" descr="handig logo zwart 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16" y="3045150"/>
            <a:ext cx="4163330" cy="1614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922971E1-7C86-4E36-8442-B7932CF63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6361" r="2703"/>
          <a:stretch/>
        </p:blipFill>
        <p:spPr>
          <a:xfrm>
            <a:off x="2071098" y="1653988"/>
            <a:ext cx="7126689" cy="497958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2" y="3301900"/>
            <a:ext cx="1290917" cy="1587173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968187" y="723182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Score &amp; </a:t>
            </a:r>
            <a:r>
              <a:rPr lang="en-US" sz="4400" b="1" dirty="0" err="1">
                <a:latin typeface="Arial" charset="0"/>
                <a:ea typeface="Arial" charset="0"/>
                <a:cs typeface="Arial" charset="0"/>
              </a:rPr>
              <a:t>Incasso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1229335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/>
          <a:srcRect t="17347"/>
          <a:stretch/>
        </p:blipFill>
        <p:spPr>
          <a:xfrm>
            <a:off x="2221850" y="2001371"/>
            <a:ext cx="5578839" cy="435684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306607" y="590799"/>
            <a:ext cx="7409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Score &amp; </a:t>
            </a:r>
            <a:r>
              <a:rPr lang="en-US" sz="3600" b="1" dirty="0" err="1">
                <a:latin typeface="Arial" charset="0"/>
                <a:ea typeface="Arial" charset="0"/>
                <a:cs typeface="Arial" charset="0"/>
              </a:rPr>
              <a:t>Incasso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 &amp; </a:t>
            </a:r>
            <a:r>
              <a:rPr lang="en-US" sz="3600" b="1" dirty="0" err="1">
                <a:latin typeface="Arial" charset="0"/>
                <a:ea typeface="Arial" charset="0"/>
                <a:cs typeface="Arial" charset="0"/>
              </a:rPr>
              <a:t>Deurwaarders</a:t>
            </a:r>
            <a:endParaRPr lang="nl-NL" sz="36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/>
          <a:srcRect b="91412"/>
          <a:stretch/>
        </p:blipFill>
        <p:spPr>
          <a:xfrm>
            <a:off x="2221851" y="1548653"/>
            <a:ext cx="5578839" cy="45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2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BEAC09A-4407-4810-A353-68F088DD68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5368" y="5774233"/>
            <a:ext cx="1830327" cy="79476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E4CD59B-7F2A-44B9-A07D-C8C63FB3220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246" y="4643811"/>
            <a:ext cx="1299456" cy="90296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08940DF-AD01-418C-BDE1-C80BAD6A59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2417" b="18630"/>
          <a:stretch/>
        </p:blipFill>
        <p:spPr>
          <a:xfrm>
            <a:off x="8429751" y="4643811"/>
            <a:ext cx="1449090" cy="86875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4839DE8-08DB-43D9-A9AE-30ECB587A30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8278" y="1502775"/>
            <a:ext cx="2084032" cy="84629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952F778-965E-4809-BA85-F1EEE169040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7442" y="4859692"/>
            <a:ext cx="806802" cy="112883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12E587D-4DC1-40FF-892A-B8938EC69E2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50428" y="5485801"/>
            <a:ext cx="754163" cy="1005446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FDD574C-C676-49D8-8A6F-C0DAC29B991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433" y="4865566"/>
            <a:ext cx="842306" cy="1122958"/>
          </a:xfrm>
          <a:prstGeom prst="rect">
            <a:avLst/>
          </a:prstGeom>
        </p:spPr>
      </p:pic>
      <p:sp>
        <p:nvSpPr>
          <p:cNvPr id="16" name="Pijl: rechts 15">
            <a:extLst>
              <a:ext uri="{FF2B5EF4-FFF2-40B4-BE49-F238E27FC236}">
                <a16:creationId xmlns:a16="http://schemas.microsoft.com/office/drawing/2014/main" id="{533C2DB9-BB99-4C25-A9DC-480EC615D316}"/>
              </a:ext>
            </a:extLst>
          </p:cNvPr>
          <p:cNvSpPr/>
          <p:nvPr/>
        </p:nvSpPr>
        <p:spPr>
          <a:xfrm rot="2815781">
            <a:off x="6782730" y="2462596"/>
            <a:ext cx="2346595" cy="641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Pijl: rechts 30">
            <a:extLst>
              <a:ext uri="{FF2B5EF4-FFF2-40B4-BE49-F238E27FC236}">
                <a16:creationId xmlns:a16="http://schemas.microsoft.com/office/drawing/2014/main" id="{AE408FAD-8B24-457E-8B96-826DD8AD13F1}"/>
              </a:ext>
            </a:extLst>
          </p:cNvPr>
          <p:cNvSpPr/>
          <p:nvPr/>
        </p:nvSpPr>
        <p:spPr>
          <a:xfrm rot="19009684">
            <a:off x="1254609" y="2415301"/>
            <a:ext cx="2268139" cy="736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Pijl: rechts 31">
            <a:extLst>
              <a:ext uri="{FF2B5EF4-FFF2-40B4-BE49-F238E27FC236}">
                <a16:creationId xmlns:a16="http://schemas.microsoft.com/office/drawing/2014/main" id="{2C1E5B89-3D24-49E2-95F8-D983C9CC959E}"/>
              </a:ext>
            </a:extLst>
          </p:cNvPr>
          <p:cNvSpPr/>
          <p:nvPr/>
        </p:nvSpPr>
        <p:spPr>
          <a:xfrm rot="10800000">
            <a:off x="3820922" y="5174686"/>
            <a:ext cx="1888671" cy="744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C21A73B1-D803-46D9-B0AB-871379D807E8}"/>
              </a:ext>
            </a:extLst>
          </p:cNvPr>
          <p:cNvSpPr txBox="1"/>
          <p:nvPr/>
        </p:nvSpPr>
        <p:spPr>
          <a:xfrm>
            <a:off x="3207612" y="781500"/>
            <a:ext cx="380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/>
              <a:t>INCASSOBUREAUS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9BD8FBE7-42DF-4CCB-98D8-E22E73F5D832}"/>
              </a:ext>
            </a:extLst>
          </p:cNvPr>
          <p:cNvSpPr txBox="1"/>
          <p:nvPr/>
        </p:nvSpPr>
        <p:spPr>
          <a:xfrm>
            <a:off x="6871447" y="3982034"/>
            <a:ext cx="2677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/>
              <a:t>DATABEDRIJVEN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949C5B44-D29A-4517-B808-DE71FA2AB89F}"/>
              </a:ext>
            </a:extLst>
          </p:cNvPr>
          <p:cNvSpPr txBox="1"/>
          <p:nvPr/>
        </p:nvSpPr>
        <p:spPr>
          <a:xfrm>
            <a:off x="580701" y="3935925"/>
            <a:ext cx="2684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/>
              <a:t>SCHULDEISERS / AFNEMERS</a:t>
            </a:r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37A5AF08-458A-4D79-AE69-7777E3423AA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-3578" t="18509" r="3578" b="24200"/>
          <a:stretch/>
        </p:blipFill>
        <p:spPr>
          <a:xfrm>
            <a:off x="3953436" y="2536440"/>
            <a:ext cx="2198874" cy="89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27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53499" y="1751050"/>
            <a:ext cx="8316516" cy="4283816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sz="3500" dirty="0" err="1">
                <a:latin typeface="Arial" charset="0"/>
                <a:ea typeface="Arial" charset="0"/>
                <a:cs typeface="Arial" charset="0"/>
              </a:rPr>
              <a:t>Schuldhulperlening</a:t>
            </a:r>
            <a:r>
              <a:rPr lang="en-US" sz="35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500" dirty="0" err="1">
                <a:latin typeface="Arial" charset="0"/>
                <a:ea typeface="Arial" charset="0"/>
                <a:cs typeface="Arial" charset="0"/>
              </a:rPr>
              <a:t>succesvol</a:t>
            </a:r>
            <a:r>
              <a:rPr lang="en-US" sz="35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500" dirty="0" err="1">
                <a:latin typeface="Arial" charset="0"/>
                <a:ea typeface="Arial" charset="0"/>
                <a:cs typeface="Arial" charset="0"/>
              </a:rPr>
              <a:t>doorlopen</a:t>
            </a:r>
            <a:r>
              <a:rPr lang="en-US" sz="3500" dirty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638530" lvl="1" indent="-285750">
              <a:buFont typeface="Arial"/>
              <a:buChar char="•"/>
            </a:pPr>
            <a:r>
              <a:rPr lang="en-US" sz="3000" dirty="0" err="1">
                <a:latin typeface="Arial" charset="0"/>
                <a:ea typeface="Arial" charset="0"/>
                <a:cs typeface="Arial" charset="0"/>
              </a:rPr>
              <a:t>Toch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ea typeface="Arial" charset="0"/>
                <a:cs typeface="Arial" charset="0"/>
              </a:rPr>
              <a:t>geen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ea typeface="Arial" charset="0"/>
                <a:cs typeface="Arial" charset="0"/>
              </a:rPr>
              <a:t>goedkope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ea typeface="Arial" charset="0"/>
                <a:cs typeface="Arial" charset="0"/>
              </a:rPr>
              <a:t>verzekering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!</a:t>
            </a:r>
          </a:p>
          <a:p>
            <a:pPr marL="638530" lvl="1" indent="-285750">
              <a:buFont typeface="Arial"/>
              <a:buChar char="•"/>
            </a:pPr>
            <a:endParaRPr lang="en-US" sz="30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3500" dirty="0" err="1">
                <a:latin typeface="Arial" charset="0"/>
                <a:ea typeface="Arial" charset="0"/>
                <a:cs typeface="Arial" charset="0"/>
              </a:rPr>
              <a:t>Telefoonrekening</a:t>
            </a:r>
            <a:r>
              <a:rPr lang="en-US" sz="35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500" dirty="0" err="1">
                <a:latin typeface="Arial" charset="0"/>
                <a:ea typeface="Arial" charset="0"/>
                <a:cs typeface="Arial" charset="0"/>
              </a:rPr>
              <a:t>niet</a:t>
            </a:r>
            <a:r>
              <a:rPr lang="en-US" sz="35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500" dirty="0" err="1">
                <a:latin typeface="Arial" charset="0"/>
                <a:ea typeface="Arial" charset="0"/>
                <a:cs typeface="Arial" charset="0"/>
              </a:rPr>
              <a:t>betaald</a:t>
            </a:r>
            <a:r>
              <a:rPr lang="en-US" sz="3500" dirty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638530" lvl="1" indent="-285750">
              <a:buFont typeface="Arial"/>
              <a:buChar char="•"/>
            </a:pP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Extra </a:t>
            </a:r>
            <a:r>
              <a:rPr lang="en-US" sz="3000" dirty="0" err="1">
                <a:latin typeface="Arial" charset="0"/>
                <a:ea typeface="Arial" charset="0"/>
                <a:cs typeface="Arial" charset="0"/>
              </a:rPr>
              <a:t>kosten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ea typeface="Arial" charset="0"/>
                <a:cs typeface="Arial" charset="0"/>
              </a:rPr>
              <a:t>voor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 je </a:t>
            </a:r>
            <a:r>
              <a:rPr lang="en-US" sz="3000" dirty="0" err="1">
                <a:latin typeface="Arial" charset="0"/>
                <a:ea typeface="Arial" charset="0"/>
                <a:cs typeface="Arial" charset="0"/>
              </a:rPr>
              <a:t>energie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-abonnement!</a:t>
            </a:r>
          </a:p>
          <a:p>
            <a:pPr marL="638530" lvl="1" indent="-285750">
              <a:buFont typeface="Arial"/>
              <a:buChar char="•"/>
            </a:pPr>
            <a:endParaRPr lang="en-US" sz="30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3500" dirty="0" err="1">
                <a:latin typeface="Arial" charset="0"/>
                <a:ea typeface="Arial" charset="0"/>
                <a:cs typeface="Arial" charset="0"/>
              </a:rPr>
              <a:t>Kortom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638530" lvl="1" indent="-285750">
              <a:buFont typeface="Arial"/>
              <a:buChar char="•"/>
            </a:pP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Het </a:t>
            </a:r>
            <a:r>
              <a:rPr lang="en-US" sz="3000" dirty="0" err="1">
                <a:latin typeface="Arial" charset="0"/>
                <a:ea typeface="Arial" charset="0"/>
                <a:cs typeface="Arial" charset="0"/>
              </a:rPr>
              <a:t>wordt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 in Nederland steeds </a:t>
            </a:r>
            <a:r>
              <a:rPr lang="en-US" sz="3000" dirty="0" err="1">
                <a:latin typeface="Arial" charset="0"/>
                <a:ea typeface="Arial" charset="0"/>
                <a:cs typeface="Arial" charset="0"/>
              </a:rPr>
              <a:t>duurder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ea typeface="Arial" charset="0"/>
                <a:cs typeface="Arial" charset="0"/>
              </a:rPr>
              <a:t>om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 arm </a:t>
            </a:r>
            <a:r>
              <a:rPr lang="en-US" sz="3000" dirty="0" err="1">
                <a:latin typeface="Arial" charset="0"/>
                <a:ea typeface="Arial" charset="0"/>
                <a:cs typeface="Arial" charset="0"/>
              </a:rPr>
              <a:t>te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ea typeface="Arial" charset="0"/>
                <a:cs typeface="Arial" charset="0"/>
              </a:rPr>
              <a:t>zijn</a:t>
            </a:r>
            <a:endParaRPr lang="en-US" sz="3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473312" y="636819"/>
            <a:ext cx="27574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400" b="1" dirty="0">
                <a:latin typeface="Arial" charset="0"/>
                <a:ea typeface="Arial" charset="0"/>
                <a:cs typeface="Arial" charset="0"/>
              </a:rPr>
              <a:t>Gevolgen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314286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53499" y="1751049"/>
            <a:ext cx="8316516" cy="4850799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sz="3500" dirty="0" err="1" smtClean="0">
                <a:latin typeface="Arial" charset="0"/>
                <a:ea typeface="Arial" charset="0"/>
                <a:cs typeface="Arial" charset="0"/>
              </a:rPr>
              <a:t>Maak</a:t>
            </a:r>
            <a:r>
              <a:rPr lang="en-US" sz="3500" dirty="0" smtClean="0">
                <a:latin typeface="Arial" charset="0"/>
                <a:ea typeface="Arial" charset="0"/>
                <a:cs typeface="Arial" charset="0"/>
              </a:rPr>
              <a:t> het </a:t>
            </a:r>
            <a:r>
              <a:rPr lang="en-US" sz="3500" dirty="0" err="1" smtClean="0">
                <a:latin typeface="Arial" charset="0"/>
                <a:ea typeface="Arial" charset="0"/>
                <a:cs typeface="Arial" charset="0"/>
              </a:rPr>
              <a:t>verdienmodel</a:t>
            </a:r>
            <a:r>
              <a:rPr lang="en-US" sz="35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500" dirty="0" err="1" smtClean="0">
                <a:latin typeface="Arial" charset="0"/>
                <a:ea typeface="Arial" charset="0"/>
                <a:cs typeface="Arial" charset="0"/>
              </a:rPr>
              <a:t>onaantrekkelijk</a:t>
            </a:r>
            <a:r>
              <a:rPr lang="en-US" sz="3500" dirty="0" smtClean="0">
                <a:latin typeface="Arial" charset="0"/>
                <a:ea typeface="Arial" charset="0"/>
                <a:cs typeface="Arial" charset="0"/>
              </a:rPr>
              <a:t>:</a:t>
            </a:r>
            <a:endParaRPr lang="en-US" sz="3000" dirty="0">
              <a:latin typeface="Arial" charset="0"/>
              <a:ea typeface="Arial" charset="0"/>
              <a:cs typeface="Arial" charset="0"/>
            </a:endParaRPr>
          </a:p>
          <a:p>
            <a:pPr marL="638530" lvl="1" indent="-285750">
              <a:buFont typeface="Arial"/>
              <a:buChar char="•"/>
            </a:pPr>
            <a:endParaRPr lang="en-US" sz="30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3500" dirty="0" err="1" smtClean="0">
                <a:latin typeface="Arial" charset="0"/>
                <a:ea typeface="Arial" charset="0"/>
                <a:cs typeface="Arial" charset="0"/>
              </a:rPr>
              <a:t>Handhaaf</a:t>
            </a:r>
            <a:r>
              <a:rPr lang="en-US" sz="3500" dirty="0" smtClean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3500" dirty="0" err="1" smtClean="0">
                <a:latin typeface="Arial" charset="0"/>
                <a:ea typeface="Arial" charset="0"/>
                <a:cs typeface="Arial" charset="0"/>
              </a:rPr>
              <a:t>zorgplicht</a:t>
            </a:r>
            <a:endParaRPr lang="en-US" sz="35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3500" dirty="0" err="1" smtClean="0">
                <a:latin typeface="Arial" charset="0"/>
                <a:ea typeface="Arial" charset="0"/>
                <a:cs typeface="Arial" charset="0"/>
              </a:rPr>
              <a:t>Verbod</a:t>
            </a:r>
            <a:r>
              <a:rPr lang="en-US" sz="3500" dirty="0" smtClean="0">
                <a:latin typeface="Arial" charset="0"/>
                <a:ea typeface="Arial" charset="0"/>
                <a:cs typeface="Arial" charset="0"/>
              </a:rPr>
              <a:t> op </a:t>
            </a:r>
            <a:r>
              <a:rPr lang="en-US" sz="3500" dirty="0" err="1" smtClean="0">
                <a:latin typeface="Arial" charset="0"/>
                <a:ea typeface="Arial" charset="0"/>
                <a:cs typeface="Arial" charset="0"/>
              </a:rPr>
              <a:t>incasso</a:t>
            </a:r>
            <a:r>
              <a:rPr lang="en-US" sz="3500" dirty="0" smtClean="0">
                <a:latin typeface="Arial" charset="0"/>
                <a:ea typeface="Arial" charset="0"/>
                <a:cs typeface="Arial" charset="0"/>
              </a:rPr>
              <a:t> op </a:t>
            </a:r>
            <a:r>
              <a:rPr lang="en-US" sz="3500" dirty="0" err="1" smtClean="0">
                <a:latin typeface="Arial" charset="0"/>
                <a:ea typeface="Arial" charset="0"/>
                <a:cs typeface="Arial" charset="0"/>
              </a:rPr>
              <a:t>verjaarde</a:t>
            </a:r>
            <a:r>
              <a:rPr lang="en-US" sz="35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500" dirty="0" err="1" smtClean="0">
                <a:latin typeface="Arial" charset="0"/>
                <a:ea typeface="Arial" charset="0"/>
                <a:cs typeface="Arial" charset="0"/>
              </a:rPr>
              <a:t>schulden</a:t>
            </a:r>
            <a:endParaRPr lang="en-US" sz="35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3500" dirty="0" err="1" smtClean="0">
                <a:latin typeface="Arial" charset="0"/>
                <a:ea typeface="Arial" charset="0"/>
                <a:cs typeface="Arial" charset="0"/>
              </a:rPr>
              <a:t>Toets</a:t>
            </a:r>
            <a:r>
              <a:rPr lang="en-US" sz="35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500" dirty="0" err="1" smtClean="0">
                <a:latin typeface="Arial" charset="0"/>
                <a:ea typeface="Arial" charset="0"/>
                <a:cs typeface="Arial" charset="0"/>
              </a:rPr>
              <a:t>kritisch</a:t>
            </a:r>
            <a:r>
              <a:rPr lang="en-US" sz="3500" dirty="0" smtClean="0">
                <a:latin typeface="Arial" charset="0"/>
                <a:ea typeface="Arial" charset="0"/>
                <a:cs typeface="Arial" charset="0"/>
              </a:rPr>
              <a:t>: </a:t>
            </a:r>
          </a:p>
          <a:p>
            <a:pPr marL="638530" lvl="1" indent="-285750">
              <a:buFont typeface="Arial"/>
              <a:buChar char="•"/>
            </a:pPr>
            <a:r>
              <a:rPr lang="en-US" sz="3300" dirty="0" smtClean="0">
                <a:latin typeface="Arial" charset="0"/>
                <a:ea typeface="Arial" charset="0"/>
                <a:cs typeface="Arial" charset="0"/>
              </a:rPr>
              <a:t>Is </a:t>
            </a:r>
            <a:r>
              <a:rPr lang="en-US" sz="3300" dirty="0" err="1" smtClean="0">
                <a:latin typeface="Arial" charset="0"/>
                <a:ea typeface="Arial" charset="0"/>
                <a:cs typeface="Arial" charset="0"/>
              </a:rPr>
              <a:t>onderliggend</a:t>
            </a:r>
            <a:r>
              <a:rPr lang="en-US" sz="3300" dirty="0" smtClean="0">
                <a:latin typeface="Arial" charset="0"/>
                <a:ea typeface="Arial" charset="0"/>
                <a:cs typeface="Arial" charset="0"/>
              </a:rPr>
              <a:t> dossier op </a:t>
            </a:r>
            <a:r>
              <a:rPr lang="en-US" sz="3300" dirty="0" err="1" smtClean="0">
                <a:latin typeface="Arial" charset="0"/>
                <a:ea typeface="Arial" charset="0"/>
                <a:cs typeface="Arial" charset="0"/>
              </a:rPr>
              <a:t>orde</a:t>
            </a:r>
            <a:r>
              <a:rPr lang="en-US" sz="3300" dirty="0" smtClean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638530" lvl="1" indent="-285750">
              <a:buFont typeface="Arial"/>
              <a:buChar char="•"/>
            </a:pPr>
            <a:r>
              <a:rPr lang="en-US" sz="3300" dirty="0" err="1" smtClean="0">
                <a:latin typeface="Arial" charset="0"/>
                <a:ea typeface="Arial" charset="0"/>
                <a:cs typeface="Arial" charset="0"/>
              </a:rPr>
              <a:t>Kloppen</a:t>
            </a:r>
            <a:r>
              <a:rPr lang="en-US" sz="3300" dirty="0" smtClean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3300" dirty="0" err="1" smtClean="0">
                <a:latin typeface="Arial" charset="0"/>
                <a:ea typeface="Arial" charset="0"/>
                <a:cs typeface="Arial" charset="0"/>
              </a:rPr>
              <a:t>rentes</a:t>
            </a:r>
            <a:r>
              <a:rPr lang="en-US" sz="3300" dirty="0" smtClean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638530" lvl="1" indent="-285750">
              <a:buFont typeface="Arial"/>
              <a:buChar char="•"/>
            </a:pPr>
            <a:r>
              <a:rPr lang="en-US" sz="3300" dirty="0" smtClean="0">
                <a:latin typeface="Arial" charset="0"/>
                <a:ea typeface="Arial" charset="0"/>
                <a:cs typeface="Arial" charset="0"/>
              </a:rPr>
              <a:t>Is </a:t>
            </a:r>
            <a:r>
              <a:rPr lang="en-US" sz="3300" dirty="0" err="1" smtClean="0">
                <a:latin typeface="Arial" charset="0"/>
                <a:ea typeface="Arial" charset="0"/>
                <a:cs typeface="Arial" charset="0"/>
              </a:rPr>
              <a:t>er</a:t>
            </a:r>
            <a:r>
              <a:rPr lang="en-US" sz="33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300" dirty="0" err="1" smtClean="0">
                <a:latin typeface="Arial" charset="0"/>
                <a:ea typeface="Arial" charset="0"/>
                <a:cs typeface="Arial" charset="0"/>
              </a:rPr>
              <a:t>bewijs</a:t>
            </a:r>
            <a:r>
              <a:rPr lang="en-US" sz="3300" dirty="0" smtClean="0">
                <a:latin typeface="Arial" charset="0"/>
                <a:ea typeface="Arial" charset="0"/>
                <a:cs typeface="Arial" charset="0"/>
              </a:rPr>
              <a:t> van contact?</a:t>
            </a:r>
          </a:p>
          <a:p>
            <a:pPr marL="638530" lvl="1" indent="-285750">
              <a:buFont typeface="Arial"/>
              <a:buChar char="•"/>
            </a:pPr>
            <a:r>
              <a:rPr lang="en-US" sz="3300" dirty="0" smtClean="0">
                <a:latin typeface="Arial" charset="0"/>
                <a:ea typeface="Arial" charset="0"/>
                <a:cs typeface="Arial" charset="0"/>
              </a:rPr>
              <a:t>Hoe </a:t>
            </a:r>
            <a:r>
              <a:rPr lang="en-US" sz="3300" dirty="0" err="1" smtClean="0">
                <a:latin typeface="Arial" charset="0"/>
                <a:ea typeface="Arial" charset="0"/>
                <a:cs typeface="Arial" charset="0"/>
              </a:rPr>
              <a:t>snel</a:t>
            </a:r>
            <a:r>
              <a:rPr lang="en-US" sz="33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300" dirty="0" err="1" smtClean="0">
                <a:latin typeface="Arial" charset="0"/>
                <a:ea typeface="Arial" charset="0"/>
                <a:cs typeface="Arial" charset="0"/>
              </a:rPr>
              <a:t>ging</a:t>
            </a:r>
            <a:r>
              <a:rPr lang="en-US" sz="3300" dirty="0" smtClean="0">
                <a:latin typeface="Arial" charset="0"/>
                <a:ea typeface="Arial" charset="0"/>
                <a:cs typeface="Arial" charset="0"/>
              </a:rPr>
              <a:t> bureau </a:t>
            </a:r>
            <a:r>
              <a:rPr lang="en-US" sz="3300" dirty="0" err="1" smtClean="0">
                <a:latin typeface="Arial" charset="0"/>
                <a:ea typeface="Arial" charset="0"/>
                <a:cs typeface="Arial" charset="0"/>
              </a:rPr>
              <a:t>naar</a:t>
            </a:r>
            <a:r>
              <a:rPr lang="en-US" sz="3300" dirty="0" smtClean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3300" dirty="0" err="1" smtClean="0">
                <a:latin typeface="Arial" charset="0"/>
                <a:ea typeface="Arial" charset="0"/>
                <a:cs typeface="Arial" charset="0"/>
              </a:rPr>
              <a:t>rechter</a:t>
            </a:r>
            <a:r>
              <a:rPr lang="en-US" sz="3300" dirty="0" smtClean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352780" lvl="1" indent="0">
              <a:buNone/>
            </a:pPr>
            <a:endParaRPr lang="en-US" sz="30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3500" dirty="0" err="1" smtClean="0">
                <a:latin typeface="Arial" charset="0"/>
                <a:ea typeface="Arial" charset="0"/>
                <a:cs typeface="Arial" charset="0"/>
              </a:rPr>
              <a:t>Geef</a:t>
            </a:r>
            <a:r>
              <a:rPr lang="en-US" sz="35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500" dirty="0" err="1" smtClean="0">
                <a:latin typeface="Arial" charset="0"/>
                <a:ea typeface="Arial" charset="0"/>
                <a:cs typeface="Arial" charset="0"/>
              </a:rPr>
              <a:t>mensen</a:t>
            </a:r>
            <a:r>
              <a:rPr lang="en-US" sz="3500" dirty="0" smtClean="0">
                <a:latin typeface="Arial" charset="0"/>
                <a:ea typeface="Arial" charset="0"/>
                <a:cs typeface="Arial" charset="0"/>
              </a:rPr>
              <a:t> geld!</a:t>
            </a:r>
            <a:endParaRPr lang="en-US" sz="3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548987" y="636819"/>
            <a:ext cx="6921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400" b="1" dirty="0" smtClean="0">
                <a:latin typeface="Arial" charset="0"/>
                <a:ea typeface="Arial" charset="0"/>
                <a:cs typeface="Arial" charset="0"/>
              </a:rPr>
              <a:t>Wat te doen?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377089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nl-NL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Banken verkopen incasso</a:t>
            </a:r>
            <a:endParaRPr lang="nl-NL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nl-NL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nl-NL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nl-NL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nl-NL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nl-NL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nl-NL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2015: 100 miljoen euro schuld in handen van Vesting Finance, </a:t>
            </a:r>
            <a:r>
              <a:rPr lang="nl-NL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Intrum</a:t>
            </a:r>
            <a:r>
              <a:rPr lang="nl-NL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Justitia en Direct </a:t>
            </a:r>
            <a:r>
              <a:rPr lang="nl-NL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Pay</a:t>
            </a: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73"/>
          <p:cNvPicPr/>
          <p:nvPr/>
        </p:nvPicPr>
        <p:blipFill>
          <a:blip r:embed="rId2" cstate="print"/>
          <a:stretch/>
        </p:blipFill>
        <p:spPr>
          <a:xfrm>
            <a:off x="1102658" y="1944000"/>
            <a:ext cx="2477541" cy="93564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4202279" y="2161339"/>
            <a:ext cx="2375640" cy="359640"/>
          </a:xfrm>
          <a:custGeom>
            <a:avLst/>
            <a:gdLst/>
            <a:ahLst/>
            <a:cxnLst/>
            <a:rect l="l" t="t" r="r" b="b"/>
            <a:pathLst>
              <a:path w="6602" h="1002">
                <a:moveTo>
                  <a:pt x="0" y="250"/>
                </a:moveTo>
                <a:lnTo>
                  <a:pt x="4950" y="250"/>
                </a:lnTo>
                <a:lnTo>
                  <a:pt x="4950" y="0"/>
                </a:lnTo>
                <a:lnTo>
                  <a:pt x="6601" y="500"/>
                </a:lnTo>
                <a:lnTo>
                  <a:pt x="4950" y="1001"/>
                </a:lnTo>
                <a:lnTo>
                  <a:pt x="495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Picture 74"/>
          <p:cNvPicPr/>
          <p:nvPr/>
        </p:nvPicPr>
        <p:blipFill>
          <a:blip r:embed="rId3" cstate="print"/>
          <a:stretch/>
        </p:blipFill>
        <p:spPr>
          <a:xfrm>
            <a:off x="7200000" y="1944000"/>
            <a:ext cx="2177280" cy="935640"/>
          </a:xfrm>
          <a:prstGeom prst="rect">
            <a:avLst/>
          </a:prstGeom>
          <a:ln>
            <a:noFill/>
          </a:ln>
        </p:spPr>
      </p:pic>
      <p:pic>
        <p:nvPicPr>
          <p:cNvPr id="7" name="Picture 76"/>
          <p:cNvPicPr/>
          <p:nvPr/>
        </p:nvPicPr>
        <p:blipFill rotWithShape="1">
          <a:blip r:embed="rId4" cstate="print"/>
          <a:srcRect t="14320" b="24621"/>
          <a:stretch/>
        </p:blipFill>
        <p:spPr>
          <a:xfrm>
            <a:off x="1102657" y="3281082"/>
            <a:ext cx="2477541" cy="833718"/>
          </a:xfrm>
          <a:prstGeom prst="rect">
            <a:avLst/>
          </a:prstGeom>
          <a:ln>
            <a:noFill/>
          </a:ln>
        </p:spPr>
      </p:pic>
      <p:sp>
        <p:nvSpPr>
          <p:cNvPr id="8" name="CustomShape 1"/>
          <p:cNvSpPr/>
          <p:nvPr/>
        </p:nvSpPr>
        <p:spPr>
          <a:xfrm>
            <a:off x="4178855" y="3518121"/>
            <a:ext cx="2375640" cy="359640"/>
          </a:xfrm>
          <a:custGeom>
            <a:avLst/>
            <a:gdLst/>
            <a:ahLst/>
            <a:cxnLst/>
            <a:rect l="l" t="t" r="r" b="b"/>
            <a:pathLst>
              <a:path w="6602" h="1002">
                <a:moveTo>
                  <a:pt x="0" y="250"/>
                </a:moveTo>
                <a:lnTo>
                  <a:pt x="4950" y="250"/>
                </a:lnTo>
                <a:lnTo>
                  <a:pt x="4950" y="0"/>
                </a:lnTo>
                <a:lnTo>
                  <a:pt x="6601" y="500"/>
                </a:lnTo>
                <a:lnTo>
                  <a:pt x="4950" y="1001"/>
                </a:lnTo>
                <a:lnTo>
                  <a:pt x="495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Picture 77"/>
          <p:cNvPicPr/>
          <p:nvPr/>
        </p:nvPicPr>
        <p:blipFill rotWithShape="1">
          <a:blip r:embed="rId5" cstate="print"/>
          <a:srcRect l="15791" t="26947" r="20622" b="28665"/>
          <a:stretch/>
        </p:blipFill>
        <p:spPr>
          <a:xfrm>
            <a:off x="7153152" y="3281082"/>
            <a:ext cx="2224128" cy="887507"/>
          </a:xfrm>
          <a:prstGeom prst="rect">
            <a:avLst/>
          </a:prstGeom>
          <a:ln>
            <a:noFill/>
          </a:ln>
        </p:spPr>
      </p:pic>
      <p:pic>
        <p:nvPicPr>
          <p:cNvPr id="10" name="Picture 79"/>
          <p:cNvPicPr/>
          <p:nvPr/>
        </p:nvPicPr>
        <p:blipFill rotWithShape="1">
          <a:blip r:embed="rId6" cstate="print"/>
          <a:srcRect t="32076" b="-15570"/>
          <a:stretch/>
        </p:blipFill>
        <p:spPr>
          <a:xfrm>
            <a:off x="1056935" y="4516242"/>
            <a:ext cx="2568983" cy="1098275"/>
          </a:xfrm>
          <a:prstGeom prst="rect">
            <a:avLst/>
          </a:prstGeom>
          <a:ln>
            <a:noFill/>
          </a:ln>
        </p:spPr>
      </p:pic>
      <p:sp>
        <p:nvSpPr>
          <p:cNvPr id="11" name="CustomShape 1"/>
          <p:cNvSpPr/>
          <p:nvPr/>
        </p:nvSpPr>
        <p:spPr>
          <a:xfrm>
            <a:off x="4178853" y="4705739"/>
            <a:ext cx="2375640" cy="359640"/>
          </a:xfrm>
          <a:custGeom>
            <a:avLst/>
            <a:gdLst/>
            <a:ahLst/>
            <a:cxnLst/>
            <a:rect l="l" t="t" r="r" b="b"/>
            <a:pathLst>
              <a:path w="6602" h="1002">
                <a:moveTo>
                  <a:pt x="0" y="250"/>
                </a:moveTo>
                <a:lnTo>
                  <a:pt x="4950" y="250"/>
                </a:lnTo>
                <a:lnTo>
                  <a:pt x="4950" y="0"/>
                </a:lnTo>
                <a:lnTo>
                  <a:pt x="6601" y="500"/>
                </a:lnTo>
                <a:lnTo>
                  <a:pt x="4950" y="1001"/>
                </a:lnTo>
                <a:lnTo>
                  <a:pt x="495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" name="Picture 80"/>
          <p:cNvPicPr/>
          <p:nvPr/>
        </p:nvPicPr>
        <p:blipFill rotWithShape="1">
          <a:blip r:embed="rId7" cstate="print"/>
          <a:srcRect l="3284" t="19228" r="-3284" b="30740"/>
          <a:stretch/>
        </p:blipFill>
        <p:spPr>
          <a:xfrm>
            <a:off x="7153152" y="4570031"/>
            <a:ext cx="2422128" cy="10444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252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nl-NL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Hoe verdien je daaraan? (I)</a:t>
            </a:r>
            <a:endParaRPr lang="nl-NL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chemeClr val="accent6"/>
              </a:buClr>
              <a:buSzPct val="45000"/>
              <a:buFont typeface="Wingdings" charset="2"/>
              <a:buChar char=""/>
            </a:pPr>
            <a:r>
              <a:rPr lang="nl-NL" sz="32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Schuld kopen voor weinig geld (5%&gt; boekwaarde)</a:t>
            </a:r>
          </a:p>
          <a:p>
            <a:pPr marL="432000" indent="-323640">
              <a:lnSpc>
                <a:spcPct val="100000"/>
              </a:lnSpc>
              <a:buClr>
                <a:schemeClr val="accent6"/>
              </a:buClr>
              <a:buSzPct val="45000"/>
              <a:buFont typeface="Wingdings" charset="2"/>
              <a:buChar char=""/>
            </a:pPr>
            <a:endParaRPr lang="nl-NL" sz="18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chemeClr val="accent6"/>
              </a:buClr>
              <a:buSzPct val="45000"/>
              <a:buFont typeface="Wingdings" charset="2"/>
              <a:buChar char=""/>
            </a:pPr>
            <a:r>
              <a:rPr lang="nl-NL" sz="32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Innen door:</a:t>
            </a:r>
            <a:endParaRPr lang="nl-NL" sz="18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89200" lvl="1" indent="-323640">
              <a:buClr>
                <a:schemeClr val="accent6"/>
              </a:buClr>
              <a:buSzPct val="45000"/>
              <a:buFont typeface="Wingdings" charset="2"/>
              <a:buChar char=""/>
            </a:pPr>
            <a:r>
              <a:rPr lang="nl-NL" sz="32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Bluf en intimidatie</a:t>
            </a:r>
          </a:p>
          <a:p>
            <a:pPr marL="889200" lvl="1" indent="-323640">
              <a:buClr>
                <a:schemeClr val="accent6"/>
              </a:buClr>
              <a:buSzPct val="45000"/>
              <a:buFont typeface="Wingdings" charset="2"/>
              <a:buChar char=""/>
            </a:pPr>
            <a:r>
              <a:rPr lang="nl-NL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Wel brieven sturen, telefoon niet opnemen</a:t>
            </a:r>
            <a:endParaRPr lang="nl-NL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89200" lvl="1" indent="-323640">
              <a:buClr>
                <a:schemeClr val="accent6"/>
              </a:buClr>
              <a:buSzPct val="45000"/>
              <a:buFont typeface="Wingdings" charset="2"/>
              <a:buChar char=""/>
            </a:pPr>
            <a:r>
              <a:rPr lang="nl-NL" sz="32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Rentes en extra kosten rekenen</a:t>
            </a:r>
          </a:p>
          <a:p>
            <a:pPr marL="889200" lvl="1" indent="-323640">
              <a:buClr>
                <a:schemeClr val="accent6"/>
              </a:buClr>
              <a:buSzPct val="45000"/>
              <a:buFont typeface="Wingdings" charset="2"/>
              <a:buChar char=""/>
            </a:pPr>
            <a:endParaRPr lang="nl-NL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chemeClr val="accent6"/>
              </a:buClr>
              <a:buSzPct val="45000"/>
              <a:buFont typeface="Wingdings" charset="2"/>
              <a:buChar char=""/>
            </a:pPr>
            <a:r>
              <a:rPr lang="nl-NL" sz="32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“Massa </a:t>
            </a:r>
            <a:r>
              <a:rPr lang="nl-NL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 kassa”</a:t>
            </a:r>
            <a:endParaRPr lang="nl-NL" sz="18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nl-NL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Hoe verdien je daaraan? (II)</a:t>
            </a:r>
            <a:endParaRPr lang="nl-NL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chemeClr val="accent6"/>
              </a:buClr>
              <a:buSzPct val="45000"/>
              <a:buFont typeface="Wingdings" charset="2"/>
              <a:buChar char=""/>
            </a:pPr>
            <a:endParaRPr lang="nl-NL" sz="18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chemeClr val="accent6"/>
              </a:buClr>
              <a:buSzPct val="45000"/>
              <a:buFont typeface="Wingdings" charset="2"/>
              <a:buChar char=""/>
            </a:pPr>
            <a:r>
              <a:rPr lang="nl-NL" sz="32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Kwaad:</a:t>
            </a:r>
          </a:p>
          <a:p>
            <a:pPr marL="889200" lvl="1" indent="-323640">
              <a:buClr>
                <a:schemeClr val="accent6"/>
              </a:buClr>
              <a:buSzPct val="45000"/>
              <a:buFont typeface="Wingdings" charset="2"/>
              <a:buChar char=""/>
            </a:pPr>
            <a:r>
              <a:rPr lang="nl-NL" sz="32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Loonbeslag</a:t>
            </a:r>
          </a:p>
          <a:p>
            <a:pPr marL="889200" lvl="1" indent="-323640">
              <a:buClr>
                <a:schemeClr val="accent6"/>
              </a:buClr>
              <a:buSzPct val="45000"/>
              <a:buFont typeface="Wingdings" charset="2"/>
              <a:buChar char=""/>
            </a:pPr>
            <a:endParaRPr lang="nl-NL" sz="32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chemeClr val="accent6"/>
              </a:buClr>
              <a:buSzPct val="45000"/>
              <a:buFont typeface="Wingdings" charset="2"/>
              <a:buChar char=""/>
            </a:pPr>
            <a:r>
              <a:rPr lang="nl-NL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Tot erger</a:t>
            </a:r>
            <a:r>
              <a:rPr lang="mr-IN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</a:t>
            </a:r>
            <a:endParaRPr lang="nl-NL" sz="32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89200" lvl="1" indent="-323640">
              <a:buClr>
                <a:schemeClr val="accent6"/>
              </a:buClr>
              <a:buSzPct val="45000"/>
              <a:buFont typeface="Wingdings" charset="2"/>
              <a:buChar char=""/>
            </a:pPr>
            <a:r>
              <a:rPr lang="nl-NL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Boedelbeslag</a:t>
            </a:r>
          </a:p>
          <a:p>
            <a:pPr marL="889200" lvl="1" indent="-323640">
              <a:buClr>
                <a:schemeClr val="accent6"/>
              </a:buClr>
              <a:buSzPct val="45000"/>
              <a:buFont typeface="Wingdings" charset="2"/>
              <a:buChar char=""/>
            </a:pPr>
            <a:r>
              <a:rPr lang="nl-NL" sz="32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Bankbeslag</a:t>
            </a:r>
          </a:p>
          <a:p>
            <a:pPr marL="889200" lvl="1" indent="-323640">
              <a:buClr>
                <a:schemeClr val="accent6"/>
              </a:buClr>
              <a:buSzPct val="45000"/>
              <a:buFont typeface="Wingdings" charset="2"/>
              <a:buChar char=""/>
            </a:pPr>
            <a:endParaRPr lang="nl-NL" sz="32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chemeClr val="accent6"/>
              </a:buClr>
              <a:buSzPct val="45000"/>
              <a:buFont typeface="Wingdings" charset="2"/>
              <a:buChar char=""/>
            </a:pPr>
            <a:r>
              <a:rPr lang="nl-NL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Vertragen &amp; weigeren van schuldhulpverlening</a:t>
            </a:r>
            <a:endParaRPr lang="nl-NL" sz="32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chemeClr val="accent6"/>
              </a:buClr>
              <a:buSzPct val="45000"/>
              <a:buFont typeface="Wingdings" charset="2"/>
              <a:buChar char=""/>
            </a:pPr>
            <a:endParaRPr lang="nl-NL" sz="18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48139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/>
          <p:cNvPicPr/>
          <p:nvPr/>
        </p:nvPicPr>
        <p:blipFill rotWithShape="1">
          <a:blip r:embed="rId2" cstate="print"/>
          <a:srcRect t="12388"/>
          <a:stretch/>
        </p:blipFill>
        <p:spPr>
          <a:xfrm>
            <a:off x="0" y="1721224"/>
            <a:ext cx="10080720" cy="5202295"/>
          </a:xfrm>
          <a:prstGeom prst="rect">
            <a:avLst/>
          </a:prstGeom>
          <a:ln>
            <a:noFill/>
          </a:ln>
        </p:spPr>
      </p:pic>
      <p:sp>
        <p:nvSpPr>
          <p:cNvPr id="2" name="Rechthoek 1"/>
          <p:cNvSpPr/>
          <p:nvPr/>
        </p:nvSpPr>
        <p:spPr>
          <a:xfrm>
            <a:off x="820271" y="717501"/>
            <a:ext cx="8552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nl-NL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Direct </a:t>
            </a:r>
            <a:r>
              <a:rPr lang="nl-NL" sz="4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Pay</a:t>
            </a:r>
            <a:r>
              <a:rPr lang="nl-NL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kampioen schuldzaken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504000" y="439398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nl-NL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Rechters over Direct </a:t>
            </a:r>
            <a:r>
              <a:rPr lang="nl-NL" sz="4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Pay</a:t>
            </a:r>
            <a:endParaRPr lang="nl-NL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504000" y="1769040"/>
            <a:ext cx="9071280" cy="48398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chemeClr val="accent6"/>
              </a:buClr>
              <a:buSzPct val="45000"/>
              <a:buFont typeface="Wingdings" charset="2"/>
              <a:buChar char=""/>
            </a:pPr>
            <a:r>
              <a:rPr lang="nl-NL" sz="32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“Pertinent verkondigde onwaarheden”</a:t>
            </a:r>
            <a:endParaRPr lang="nl-NL" sz="18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chemeClr val="accent6"/>
              </a:buClr>
              <a:buSzPct val="45000"/>
              <a:buFont typeface="Wingdings" charset="2"/>
              <a:buChar char=""/>
            </a:pPr>
            <a:r>
              <a:rPr lang="nl-NL" sz="32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“Veel te gebrekkig onderbouwd”</a:t>
            </a:r>
            <a:endParaRPr lang="nl-NL" sz="18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chemeClr val="accent6"/>
              </a:buClr>
              <a:buSzPct val="45000"/>
              <a:buFont typeface="Wingdings" charset="2"/>
              <a:buChar char=""/>
            </a:pPr>
            <a:r>
              <a:rPr lang="nl-NL" sz="32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“Misbruik van procesrecht”</a:t>
            </a:r>
            <a:endParaRPr lang="nl-NL" sz="18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chemeClr val="accent6"/>
              </a:buClr>
              <a:buSzPct val="45000"/>
              <a:buFont typeface="Wingdings" charset="2"/>
              <a:buChar char=""/>
            </a:pPr>
            <a:r>
              <a:rPr lang="nl-NL" sz="32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“Vordering gebaseerd op stellingen die geen kans van slagen hadden” </a:t>
            </a:r>
            <a:endParaRPr lang="nl-NL" sz="18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chemeClr val="accent6"/>
              </a:buClr>
              <a:buSzPct val="45000"/>
              <a:buFont typeface="Wingdings" charset="2"/>
              <a:buChar char=""/>
            </a:pPr>
            <a:r>
              <a:rPr lang="nl-NL" sz="32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“Onacceptabele druk op consument”</a:t>
            </a:r>
            <a:endParaRPr lang="nl-NL" sz="18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chemeClr val="accent6"/>
              </a:buClr>
              <a:buSzPct val="45000"/>
              <a:buFont typeface="Wingdings" charset="2"/>
              <a:buChar char=""/>
            </a:pPr>
            <a:r>
              <a:rPr lang="nl-NL" sz="32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“Op agressieve wijze getracht de vordering voldaan te krijgen”</a:t>
            </a:r>
            <a:endParaRPr lang="nl-NL" sz="18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chemeClr val="accent6"/>
              </a:buClr>
              <a:buSzPct val="45000"/>
              <a:buFont typeface="Wingdings" charset="2"/>
              <a:buChar char=""/>
            </a:pPr>
            <a:r>
              <a:rPr lang="nl-NL" sz="32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“Bijzonder onzorgvuldig en onbetamelijk”</a:t>
            </a:r>
            <a:endParaRPr lang="nl-NL" sz="18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864224" y="1264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775" y="301320"/>
            <a:ext cx="9486123" cy="12618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Je </a:t>
            </a:r>
            <a:r>
              <a:rPr lang="en-US" sz="4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kan</a:t>
            </a:r>
            <a:r>
              <a:rPr lang="en-US" sz="4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zoveel</a:t>
            </a:r>
            <a:r>
              <a:rPr lang="en-US" sz="4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meer</a:t>
            </a:r>
            <a:r>
              <a:rPr lang="en-US" sz="4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met </a:t>
            </a:r>
            <a:r>
              <a:rPr lang="en-US" sz="4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schuldpapier</a:t>
            </a:r>
            <a:r>
              <a:rPr lang="en-US" sz="4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566" y="1882588"/>
            <a:ext cx="8694539" cy="4092652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6"/>
              </a:buClr>
            </a:pP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Bevatten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niet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alleen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“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schuld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”</a:t>
            </a:r>
          </a:p>
          <a:p>
            <a:pPr marL="285750" indent="-285750">
              <a:buClr>
                <a:schemeClr val="accent6"/>
              </a:buClr>
              <a:buFont typeface="Arial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Clr>
                <a:schemeClr val="accent6"/>
              </a:buClr>
              <a:buFont typeface="Arial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Maar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ook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persoonsgegevens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940913" lvl="2" indent="-285750">
              <a:buClr>
                <a:schemeClr val="accent6"/>
              </a:buClr>
              <a:buFont typeface="Arial"/>
              <a:buChar char="•"/>
            </a:pP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Naam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adres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940913" lvl="2" indent="-285750">
              <a:buClr>
                <a:schemeClr val="accent6"/>
              </a:buClr>
              <a:buFont typeface="Arial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Herkomst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achternaam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”</a:t>
            </a:r>
          </a:p>
          <a:p>
            <a:pPr marL="940913" lvl="2" indent="-285750">
              <a:buClr>
                <a:schemeClr val="accent6"/>
              </a:buClr>
              <a:buFont typeface="Arial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Buurtscore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”</a:t>
            </a:r>
          </a:p>
          <a:p>
            <a:pPr marL="940913" lvl="2" indent="-285750">
              <a:buClr>
                <a:schemeClr val="accent6"/>
              </a:buClr>
              <a:buFont typeface="Arial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“Het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aantal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taalfouten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een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online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formulier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86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890" y="560710"/>
            <a:ext cx="9823060" cy="798486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Incassobedrijven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worden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databedrijven</a:t>
            </a:r>
            <a:endParaRPr lang="en-US" sz="3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5862" y="2914796"/>
            <a:ext cx="2095500" cy="1092200"/>
          </a:xfrm>
          <a:prstGeom prst="rect">
            <a:avLst/>
          </a:prstGeom>
        </p:spPr>
      </p:pic>
      <p:pic>
        <p:nvPicPr>
          <p:cNvPr id="9" name="Content Placeholder 3"/>
          <p:cNvPicPr>
            <a:picLocks/>
          </p:cNvPicPr>
          <p:nvPr/>
        </p:nvPicPr>
        <p:blipFill rotWithShape="1">
          <a:blip r:embed="rId3" cstate="print"/>
          <a:srcRect l="9189" t="18560" r="17061" b="16172"/>
          <a:stretch/>
        </p:blipFill>
        <p:spPr>
          <a:xfrm>
            <a:off x="555890" y="2521971"/>
            <a:ext cx="3579984" cy="1587173"/>
          </a:xfrm>
          <a:prstGeom prst="rect">
            <a:avLst/>
          </a:prstGeom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555890" y="4887662"/>
            <a:ext cx="35799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nl-NL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10,3 miljoen Nederlanders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54" y="2521971"/>
            <a:ext cx="1465728" cy="1587173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4558555" y="4887662"/>
            <a:ext cx="146572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nl-NL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10,5 </a:t>
            </a:r>
            <a:r>
              <a:rPr lang="nl-NL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mln</a:t>
            </a:r>
            <a:endParaRPr lang="nl-NL" b="1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825862" y="4887662"/>
            <a:ext cx="20954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nl-NL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7,5 </a:t>
            </a:r>
            <a:r>
              <a:rPr lang="nl-NL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mln</a:t>
            </a:r>
            <a:endParaRPr lang="nl-NL" b="1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761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019" y="578223"/>
            <a:ext cx="9823060" cy="83698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Arial" charset="0"/>
                <a:ea typeface="Arial" charset="0"/>
                <a:cs typeface="Arial" charset="0"/>
              </a:rPr>
              <a:t>Incassobedrijven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dirty="0" err="1">
                <a:latin typeface="Arial" charset="0"/>
                <a:ea typeface="Arial" charset="0"/>
                <a:cs typeface="Arial" charset="0"/>
              </a:rPr>
              <a:t>worden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dirty="0" err="1">
                <a:latin typeface="Arial" charset="0"/>
                <a:ea typeface="Arial" charset="0"/>
                <a:cs typeface="Arial" charset="0"/>
              </a:rPr>
              <a:t>databedrijven</a:t>
            </a:r>
            <a:endParaRPr lang="en-US" sz="3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043" y="1519518"/>
            <a:ext cx="8694539" cy="40072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Clr>
                <a:schemeClr val="accent6"/>
              </a:buClr>
              <a:buFont typeface="Arial"/>
              <a:buChar char="•"/>
            </a:pP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Rekening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niet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betaald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? 		Score</a:t>
            </a:r>
          </a:p>
          <a:p>
            <a:pPr marL="457200" indent="-457200">
              <a:buClr>
                <a:schemeClr val="accent6"/>
              </a:buClr>
              <a:buFont typeface="Arial"/>
              <a:buChar char="•"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Clr>
                <a:schemeClr val="accent6"/>
              </a:buClr>
              <a:buFont typeface="Arial"/>
              <a:buChar char="•"/>
            </a:pP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Alle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gegevens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een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grote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database</a:t>
            </a:r>
          </a:p>
          <a:p>
            <a:pPr marL="457200" indent="-457200">
              <a:buClr>
                <a:schemeClr val="accent6"/>
              </a:buClr>
              <a:buFont typeface="Arial"/>
              <a:buChar char="•"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Clr>
                <a:schemeClr val="accent6"/>
              </a:buClr>
              <a:buFont typeface="Arial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verkopen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een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toets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op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jouw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‘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betaalmoraal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’</a:t>
            </a:r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5204012" y="2528048"/>
            <a:ext cx="1156447" cy="13447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945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299</Words>
  <Application>Microsoft Office PowerPoint</Application>
  <PresentationFormat>Aangepast</PresentationFormat>
  <Paragraphs>88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</vt:lpstr>
      <vt:lpstr>Calibri</vt:lpstr>
      <vt:lpstr>Impact</vt:lpstr>
      <vt:lpstr>Mangal</vt:lpstr>
      <vt:lpstr>Times New Roman</vt:lpstr>
      <vt:lpstr>Wingdings</vt:lpstr>
      <vt:lpstr>NewsPrint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Je kan zoveel meer met schuldpapier!</vt:lpstr>
      <vt:lpstr>Incassobedrijven worden databedrijven</vt:lpstr>
      <vt:lpstr>Incassobedrijven worden databedrijven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Gebruiker</dc:creator>
  <cp:lastModifiedBy>Ester</cp:lastModifiedBy>
  <cp:revision>34</cp:revision>
  <dcterms:created xsi:type="dcterms:W3CDTF">2017-10-22T18:40:15Z</dcterms:created>
  <dcterms:modified xsi:type="dcterms:W3CDTF">2018-07-16T15:27:09Z</dcterms:modified>
  <dc:language>nl-NL</dc:language>
</cp:coreProperties>
</file>